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63" r:id="rId3"/>
    <p:sldId id="257" r:id="rId4"/>
    <p:sldId id="258" r:id="rId5"/>
    <p:sldId id="259" r:id="rId6"/>
    <p:sldId id="265" r:id="rId7"/>
    <p:sldId id="260" r:id="rId8"/>
    <p:sldId id="264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png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C6B4EC-12B0-4F98-9A5B-DC7A2CE60A5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4370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433BF-2A23-43FC-90BF-A5B8696F0D0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49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FD4AF-F9F2-4210-934B-330C5AC6E90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11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5B2DE-3E22-4F71-BD00-3800DF92C97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98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9D07A-4D6C-4ACB-A36D-002873E87AF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16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13BF0-4AAD-41AB-B895-CE2313E5708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311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FA38C-99C7-45D9-B805-3B07FDC86AE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17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3A920-D69D-41CF-9261-8500E0DBC24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62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F7114-E0DC-4E74-ABF4-C67A22E04D6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0925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3CE85-2BB2-4001-94F4-1B0AB34955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29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9C154-11A9-4B68-BDE7-40CC63F4D72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146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22DF3-F0FB-47DE-B67B-441A54E82E1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675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011749-7BA3-42A5-B85B-ED1445F0C266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3" Type="http://schemas.openxmlformats.org/officeDocument/2006/relationships/image" Target="../media/image18.jpeg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619963"/>
              </p:ext>
            </p:extLst>
          </p:nvPr>
        </p:nvGraphicFramePr>
        <p:xfrm>
          <a:off x="2124075" y="2092325"/>
          <a:ext cx="4719638" cy="313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" name="Grafik" r:id="rId3" imgW="0" imgH="0" progId="VCam.Graphics.3">
                  <p:embed/>
                </p:oleObj>
              </mc:Choice>
              <mc:Fallback>
                <p:oleObj name="Grafik" r:id="rId3" imgW="0" imgH="0" progId="VCam.Graphics.3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092325"/>
                        <a:ext cx="4719638" cy="313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4588"/>
          </a:xfrm>
          <a:noFill/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en-US" sz="2400" b="1" dirty="0">
              <a:cs typeface="Arial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50825" y="836613"/>
            <a:ext cx="532923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 sz="2400" dirty="0"/>
              <a:t>Gegeben sei die </a:t>
            </a:r>
            <a:r>
              <a:rPr lang="de-DE" sz="2400" dirty="0" smtClean="0"/>
              <a:t>Funktion</a:t>
            </a:r>
            <a:r>
              <a:rPr lang="de-DE" sz="2400" dirty="0" smtClean="0"/>
              <a:t>:</a:t>
            </a:r>
          </a:p>
          <a:p>
            <a:pPr algn="just">
              <a:spcBef>
                <a:spcPct val="50000"/>
              </a:spcBef>
            </a:pPr>
            <a:r>
              <a:rPr lang="de-DE" sz="2400" dirty="0" smtClean="0"/>
              <a:t> </a:t>
            </a:r>
            <a:endParaRPr lang="de-DE" sz="2400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50825" y="1844675"/>
            <a:ext cx="82819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 sz="2400" dirty="0" smtClean="0"/>
              <a:t>Dreidimensionales „Funktionsgebirge</a:t>
            </a:r>
            <a:r>
              <a:rPr lang="de-DE" sz="2400" dirty="0"/>
              <a:t>“: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50825" y="5157788"/>
            <a:ext cx="83518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 sz="2400" dirty="0"/>
              <a:t>Die schwarzen Linien verbinden alle Punkte mit den </a:t>
            </a:r>
            <a:r>
              <a:rPr lang="de-DE" sz="2400" dirty="0" smtClean="0"/>
              <a:t>Funktionswerten</a:t>
            </a:r>
            <a:endParaRPr lang="de-DE" sz="2400" dirty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963954"/>
              </p:ext>
            </p:extLst>
          </p:nvPr>
        </p:nvGraphicFramePr>
        <p:xfrm>
          <a:off x="268128" y="1344444"/>
          <a:ext cx="6753119" cy="500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Equation" r:id="rId5" imgW="3771720" imgH="279360" progId="Equation.DSMT4">
                  <p:embed/>
                </p:oleObj>
              </mc:Choice>
              <mc:Fallback>
                <p:oleObj name="Equation" r:id="rId5" imgW="37717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8128" y="1344444"/>
                        <a:ext cx="6753119" cy="5002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977916"/>
              </p:ext>
            </p:extLst>
          </p:nvPr>
        </p:nvGraphicFramePr>
        <p:xfrm>
          <a:off x="5984929" y="2780928"/>
          <a:ext cx="874383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84929" y="2780928"/>
                        <a:ext cx="874383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333210"/>
              </p:ext>
            </p:extLst>
          </p:nvPr>
        </p:nvGraphicFramePr>
        <p:xfrm>
          <a:off x="6406355" y="3330352"/>
          <a:ext cx="87471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6355" y="3330352"/>
                        <a:ext cx="87471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525712"/>
              </p:ext>
            </p:extLst>
          </p:nvPr>
        </p:nvGraphicFramePr>
        <p:xfrm>
          <a:off x="4781550" y="4292600"/>
          <a:ext cx="7207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50" y="4292600"/>
                        <a:ext cx="7207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224112"/>
              </p:ext>
            </p:extLst>
          </p:nvPr>
        </p:nvGraphicFramePr>
        <p:xfrm>
          <a:off x="2627784" y="5573286"/>
          <a:ext cx="31400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name="Equation" r:id="rId13" imgW="1549080" imgH="203040" progId="Equation.DSMT4">
                  <p:embed/>
                </p:oleObj>
              </mc:Choice>
              <mc:Fallback>
                <p:oleObj name="Equation" r:id="rId13" imgW="1549080" imgH="20304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5573286"/>
                        <a:ext cx="3140075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  <a:noFill/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en-US" sz="2400" b="1" dirty="0">
              <a:cs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4213" y="1773238"/>
            <a:ext cx="7991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900112" y="1620000"/>
            <a:ext cx="7775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Wir wollen das </a:t>
            </a:r>
            <a:r>
              <a:rPr lang="de-DE" sz="2400" dirty="0" smtClean="0"/>
              <a:t>Funktionsgebirge </a:t>
            </a:r>
            <a:r>
              <a:rPr lang="de-DE" sz="2400" dirty="0"/>
              <a:t>„von oben“ betrachten.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2161878"/>
            <a:ext cx="8229600" cy="3964285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739524"/>
              </p:ext>
            </p:extLst>
          </p:nvPr>
        </p:nvGraphicFramePr>
        <p:xfrm>
          <a:off x="2124000" y="2091600"/>
          <a:ext cx="4719195" cy="313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00" y="2091600"/>
                        <a:ext cx="4719195" cy="3139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de-DE" sz="2400" b="1" dirty="0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900112" y="1620000"/>
            <a:ext cx="78483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Wir wollen das </a:t>
            </a:r>
            <a:r>
              <a:rPr lang="de-DE" sz="2400" dirty="0" smtClean="0"/>
              <a:t>Funktionsgebirge </a:t>
            </a:r>
            <a:r>
              <a:rPr lang="de-DE" sz="2400" dirty="0"/>
              <a:t>„von oben“ betrachten.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2161878"/>
            <a:ext cx="8229600" cy="3964285"/>
          </a:xfrm>
        </p:spPr>
        <p:txBody>
          <a:bodyPr/>
          <a:lstStyle/>
          <a:p>
            <a:endParaRPr lang="de-DE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717120"/>
              </p:ext>
            </p:extLst>
          </p:nvPr>
        </p:nvGraphicFramePr>
        <p:xfrm>
          <a:off x="2124000" y="2091600"/>
          <a:ext cx="4719873" cy="313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00" y="2091600"/>
                        <a:ext cx="4719873" cy="313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de-DE" sz="2400" b="1" dirty="0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900112" y="1620000"/>
            <a:ext cx="78483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Wir wollen das </a:t>
            </a:r>
            <a:r>
              <a:rPr lang="de-DE" sz="2400" dirty="0" smtClean="0"/>
              <a:t>Funktionsgebirge </a:t>
            </a:r>
            <a:r>
              <a:rPr lang="de-DE" sz="2400" dirty="0"/>
              <a:t>„von oben“ betrachten.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2161877"/>
            <a:ext cx="8229600" cy="3964285"/>
          </a:xfrm>
        </p:spPr>
        <p:txBody>
          <a:bodyPr/>
          <a:lstStyle/>
          <a:p>
            <a:endParaRPr lang="de-DE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18241"/>
              </p:ext>
            </p:extLst>
          </p:nvPr>
        </p:nvGraphicFramePr>
        <p:xfrm>
          <a:off x="2124000" y="2091600"/>
          <a:ext cx="4719873" cy="313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00" y="2091600"/>
                        <a:ext cx="4719873" cy="313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de-DE" sz="2400" b="1" dirty="0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900112" y="1620000"/>
            <a:ext cx="78483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Wir wollen das </a:t>
            </a:r>
            <a:r>
              <a:rPr lang="de-DE" sz="2400" dirty="0" smtClean="0"/>
              <a:t>Funktionsgebirge </a:t>
            </a:r>
            <a:r>
              <a:rPr lang="de-DE" sz="2400" dirty="0"/>
              <a:t>„von oben“ betrachten.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2060847"/>
            <a:ext cx="8229600" cy="4065315"/>
          </a:xfrm>
        </p:spPr>
        <p:txBody>
          <a:bodyPr/>
          <a:lstStyle/>
          <a:p>
            <a:endParaRPr lang="de-DE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949704"/>
              </p:ext>
            </p:extLst>
          </p:nvPr>
        </p:nvGraphicFramePr>
        <p:xfrm>
          <a:off x="2124000" y="2091600"/>
          <a:ext cx="4719873" cy="313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00" y="2091600"/>
                        <a:ext cx="4719873" cy="313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de-DE" sz="2400" b="1" dirty="0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900112" y="1620000"/>
            <a:ext cx="78483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Wir wollen das </a:t>
            </a:r>
            <a:r>
              <a:rPr lang="de-DE" sz="2400" dirty="0" smtClean="0"/>
              <a:t>Funktionsgebirge </a:t>
            </a:r>
            <a:r>
              <a:rPr lang="de-DE" sz="2400" dirty="0"/>
              <a:t>„von oben“ betrachten.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2060847"/>
            <a:ext cx="8229600" cy="4065315"/>
          </a:xfrm>
        </p:spPr>
        <p:txBody>
          <a:bodyPr/>
          <a:lstStyle/>
          <a:p>
            <a:endParaRPr lang="de-DE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688395"/>
              </p:ext>
            </p:extLst>
          </p:nvPr>
        </p:nvGraphicFramePr>
        <p:xfrm>
          <a:off x="2124000" y="2091600"/>
          <a:ext cx="4719873" cy="313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00" y="2091600"/>
                        <a:ext cx="4719873" cy="313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de-DE" sz="2400" b="1" dirty="0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900112" y="1620000"/>
            <a:ext cx="78483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Wir wollen das </a:t>
            </a:r>
            <a:r>
              <a:rPr lang="de-DE" sz="2400" dirty="0" smtClean="0"/>
              <a:t>Funktionsgebirge </a:t>
            </a:r>
            <a:r>
              <a:rPr lang="de-DE" sz="2400" dirty="0"/>
              <a:t>„von oben“ betrachten.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endParaRPr lang="de-DE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515450"/>
              </p:ext>
            </p:extLst>
          </p:nvPr>
        </p:nvGraphicFramePr>
        <p:xfrm>
          <a:off x="2124000" y="2091600"/>
          <a:ext cx="4719873" cy="313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Grafik" r:id="rId3" imgW="4324320" imgH="2876400" progId="VCam.Graphics.3">
                  <p:embed/>
                </p:oleObj>
              </mc:Choice>
              <mc:Fallback>
                <p:oleObj name="Grafik" r:id="rId3" imgW="4324320" imgH="2876400" progId="VCam.Graphics.3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00" y="2091600"/>
                        <a:ext cx="4719873" cy="313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Dr. rer. pol. Jens Siebel, 2011</a:t>
            </a:r>
            <a:endParaRPr lang="de-DE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de-DE" sz="2400" b="1" dirty="0"/>
              <a:t>Beispiel 7.3.1 (Herleitung von </a:t>
            </a:r>
            <a:r>
              <a:rPr lang="de-DE" sz="2400" b="1" dirty="0" smtClean="0"/>
              <a:t>Niveaulinien)</a:t>
            </a:r>
            <a:endParaRPr lang="de-DE" sz="2400" b="1" dirty="0"/>
          </a:p>
        </p:txBody>
      </p:sp>
      <p:pic>
        <p:nvPicPr>
          <p:cNvPr id="17416" name="Picture 8" descr="Beispiel 7311 Powerpoint 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78485" y="1812072"/>
            <a:ext cx="4714004" cy="3139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250825" y="981075"/>
            <a:ext cx="85693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dirty="0"/>
              <a:t>Die </a:t>
            </a:r>
            <a:r>
              <a:rPr lang="de-DE" sz="2400" dirty="0" smtClean="0"/>
              <a:t>Niveaulinien </a:t>
            </a:r>
            <a:r>
              <a:rPr lang="de-DE" sz="2400" dirty="0"/>
              <a:t>erscheinen jetzt als Höhenlinien des </a:t>
            </a:r>
            <a:r>
              <a:rPr lang="de-DE" sz="2400" dirty="0" smtClean="0"/>
              <a:t>Funktionsgebirges</a:t>
            </a:r>
            <a:r>
              <a:rPr lang="de-DE" sz="2400" dirty="0"/>
              <a:t>. 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23850" y="5157788"/>
            <a:ext cx="85693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 sz="2400" dirty="0"/>
              <a:t>In der zweidimensionalen Betrachtung verbinden die </a:t>
            </a:r>
            <a:r>
              <a:rPr lang="de-DE" sz="2400" dirty="0" smtClean="0"/>
              <a:t>Niveau-linien zum Niveau   alle </a:t>
            </a:r>
            <a:r>
              <a:rPr lang="de-DE" sz="2400" dirty="0" smtClean="0"/>
              <a:t>Kombinationen </a:t>
            </a:r>
            <a:r>
              <a:rPr lang="de-DE" sz="2400" dirty="0"/>
              <a:t>von x und y, mit denen man einen bestimmten </a:t>
            </a:r>
            <a:r>
              <a:rPr lang="de-DE" sz="2400" dirty="0" smtClean="0"/>
              <a:t>Funktionswert                erhält</a:t>
            </a:r>
            <a:r>
              <a:rPr lang="de-DE" sz="2400" dirty="0"/>
              <a:t>. </a:t>
            </a: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01809"/>
              </p:ext>
            </p:extLst>
          </p:nvPr>
        </p:nvGraphicFramePr>
        <p:xfrm>
          <a:off x="5868144" y="3717032"/>
          <a:ext cx="792087" cy="326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4" imgW="431640" imgH="177480" progId="Equation.DSMT4">
                  <p:embed/>
                </p:oleObj>
              </mc:Choice>
              <mc:Fallback>
                <p:oleObj name="Equation" r:id="rId4" imgW="431640" imgH="1774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717032"/>
                        <a:ext cx="792087" cy="3263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190271"/>
              </p:ext>
            </p:extLst>
          </p:nvPr>
        </p:nvGraphicFramePr>
        <p:xfrm>
          <a:off x="5148064" y="4149080"/>
          <a:ext cx="720080" cy="296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4149080"/>
                        <a:ext cx="720080" cy="2966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903434"/>
              </p:ext>
            </p:extLst>
          </p:nvPr>
        </p:nvGraphicFramePr>
        <p:xfrm>
          <a:off x="3635896" y="4149080"/>
          <a:ext cx="619001" cy="3095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8" imgW="355320" imgH="177480" progId="Equation.DSMT4">
                  <p:embed/>
                </p:oleObj>
              </mc:Choice>
              <mc:Fallback>
                <p:oleObj name="Equation" r:id="rId8" imgW="355320" imgH="1774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149080"/>
                        <a:ext cx="619001" cy="3095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188177"/>
              </p:ext>
            </p:extLst>
          </p:nvPr>
        </p:nvGraphicFramePr>
        <p:xfrm>
          <a:off x="3059832" y="5571759"/>
          <a:ext cx="292006" cy="377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10" imgW="126720" imgH="164880" progId="Equation.DSMT4">
                  <p:embed/>
                </p:oleObj>
              </mc:Choice>
              <mc:Fallback>
                <p:oleObj name="Equation" r:id="rId10" imgW="126720" imgH="164880" progId="Equation.DSMT4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571759"/>
                        <a:ext cx="292006" cy="377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283336"/>
              </p:ext>
            </p:extLst>
          </p:nvPr>
        </p:nvGraphicFramePr>
        <p:xfrm>
          <a:off x="6444208" y="5908599"/>
          <a:ext cx="1297724" cy="47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12" imgW="698400" imgH="253800" progId="Equation.DSMT4">
                  <p:embed/>
                </p:oleObj>
              </mc:Choice>
              <mc:Fallback>
                <p:oleObj name="Equation" r:id="rId12" imgW="698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44208" y="5908599"/>
                        <a:ext cx="1297724" cy="47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1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Bildschirmpräsentation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Standarddesign</vt:lpstr>
      <vt:lpstr>MathType 6.0 Equation</vt:lpstr>
      <vt:lpstr>VCam Grafik</vt:lpstr>
      <vt:lpstr>Beispiel 7.3.1 (Herleitung von Niveaulinien)</vt:lpstr>
      <vt:lpstr>Beispiel 7.3.1 (Herleitung von Niveaulinien)</vt:lpstr>
      <vt:lpstr>Beispiel 7.3.1 (Herleitung von Niveaulinien)</vt:lpstr>
      <vt:lpstr>Beispiel 7.3.1 (Herleitung von Niveaulinien)</vt:lpstr>
      <vt:lpstr>Beispiel 7.3.1 (Herleitung von Niveaulinien)</vt:lpstr>
      <vt:lpstr>Beispiel 7.3.1 (Herleitung von Niveaulinien)</vt:lpstr>
      <vt:lpstr>Beispiel 7.3.1 (Herleitung von Niveaulinien)</vt:lpstr>
      <vt:lpstr>Beispiel 7.3.1 (Herleitung von Niveaulinien)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7.3.1 (Herleitung von Indifferenzkurven)</dc:title>
  <dc:creator>Dr. rer. pol. Jens Siebel</dc:creator>
  <cp:lastModifiedBy>Dr. Jens Siebel</cp:lastModifiedBy>
  <cp:revision>70</cp:revision>
  <dcterms:created xsi:type="dcterms:W3CDTF">2009-02-09T14:23:53Z</dcterms:created>
  <dcterms:modified xsi:type="dcterms:W3CDTF">2011-09-02T21:39:51Z</dcterms:modified>
</cp:coreProperties>
</file>